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5" r:id="rId2"/>
    <p:sldId id="278" r:id="rId3"/>
    <p:sldId id="345" r:id="rId4"/>
    <p:sldId id="348" r:id="rId5"/>
    <p:sldId id="340" r:id="rId6"/>
    <p:sldId id="337" r:id="rId7"/>
    <p:sldId id="327" r:id="rId8"/>
    <p:sldId id="273" r:id="rId9"/>
    <p:sldId id="332" r:id="rId10"/>
    <p:sldId id="276" r:id="rId11"/>
    <p:sldId id="257" r:id="rId12"/>
    <p:sldId id="285" r:id="rId13"/>
    <p:sldId id="326" r:id="rId14"/>
    <p:sldId id="298" r:id="rId15"/>
    <p:sldId id="287" r:id="rId16"/>
    <p:sldId id="286" r:id="rId17"/>
    <p:sldId id="284" r:id="rId18"/>
    <p:sldId id="336" r:id="rId19"/>
    <p:sldId id="349" r:id="rId20"/>
    <p:sldId id="283" r:id="rId21"/>
    <p:sldId id="325" r:id="rId22"/>
    <p:sldId id="269" r:id="rId23"/>
    <p:sldId id="270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38" autoAdjust="0"/>
  </p:normalViewPr>
  <p:slideViewPr>
    <p:cSldViewPr snapToGrid="0" snapToObjects="1">
      <p:cViewPr>
        <p:scale>
          <a:sx n="156" d="100"/>
          <a:sy n="156" d="100"/>
        </p:scale>
        <p:origin x="-80" y="1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BB258-38E1-7647-9AEE-3A5278DB77B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AED48-891D-0245-AA8A-F18CDADC6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9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defTabSz="915988" eaLnBrk="0" hangingPunct="0"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defTabSz="915988" eaLnBrk="0" hangingPunct="0"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defTabSz="915988" eaLnBrk="0" hangingPunct="0"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defTabSz="915988" eaLnBrk="0" hangingPunct="0"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algn="ctr" defTabSz="915988" eaLnBrk="0" fontAlgn="base" hangingPunct="0">
              <a:spcBef>
                <a:spcPct val="2000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algn="ctr" defTabSz="915988" eaLnBrk="0" fontAlgn="base" hangingPunct="0">
              <a:spcBef>
                <a:spcPct val="2000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algn="ctr" defTabSz="915988" eaLnBrk="0" fontAlgn="base" hangingPunct="0">
              <a:spcBef>
                <a:spcPct val="2000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algn="ctr" defTabSz="915988" eaLnBrk="0" fontAlgn="base" hangingPunct="0">
              <a:spcBef>
                <a:spcPct val="2000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CA0D293-DD3E-6144-BF91-B9F91665E41C}" type="slidenum">
              <a:rPr lang="en-US" altLang="zh-TW" sz="12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zh-TW" sz="1200" b="0">
              <a:solidFill>
                <a:schemeClr val="tx1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9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6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0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4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82F9-15FB-DC42-90F8-75201686CEDA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39B41-F1D1-FA42-AC72-3434C090B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hkulogo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7763" y="209695"/>
            <a:ext cx="847725" cy="960438"/>
          </a:xfrm>
          <a:noFill/>
        </p:spPr>
      </p:pic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309001"/>
            <a:ext cx="9144000" cy="5548999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kumimoji="0" lang="en-US" altLang="zh-TW" sz="2400" b="1" dirty="0">
                <a:solidFill>
                  <a:srgbClr val="0D0D0D"/>
                </a:solidFill>
                <a:latin typeface="Arial" charset="0"/>
                <a:ea typeface="新細明體" charset="0"/>
                <a:cs typeface="新細明體" charset="0"/>
              </a:rPr>
              <a:t>THE UNIVERSITY OF HONG KONG</a:t>
            </a:r>
          </a:p>
          <a:p>
            <a:pPr eaLnBrk="1" hangingPunct="1"/>
            <a:r>
              <a:rPr kumimoji="0" lang="en-US" altLang="zh-TW" sz="2400" b="1" dirty="0">
                <a:solidFill>
                  <a:srgbClr val="0D0D0D"/>
                </a:solidFill>
                <a:latin typeface="Arial" charset="0"/>
                <a:ea typeface="新細明體" charset="0"/>
                <a:cs typeface="新細明體" charset="0"/>
              </a:rPr>
              <a:t>Faculty of Education</a:t>
            </a:r>
          </a:p>
          <a:p>
            <a:pPr eaLnBrk="1" hangingPunct="1"/>
            <a:endParaRPr kumimoji="0" lang="en-US" altLang="zh-TW" sz="2400" b="1" dirty="0">
              <a:solidFill>
                <a:srgbClr val="C000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r>
              <a:rPr lang="en-US" altLang="zh-TW" sz="4400" b="1" dirty="0">
                <a:solidFill>
                  <a:srgbClr val="C00000"/>
                </a:solidFill>
                <a:latin typeface="Arial" charset="0"/>
                <a:ea typeface="新細明體" charset="0"/>
                <a:cs typeface="新細明體" charset="0"/>
              </a:rPr>
              <a:t>Reading and Writing in the Global </a:t>
            </a:r>
            <a:r>
              <a:rPr lang="en-US" altLang="zh-TW" sz="4400" b="1" dirty="0" smtClean="0">
                <a:solidFill>
                  <a:srgbClr val="C00000"/>
                </a:solidFill>
                <a:latin typeface="Arial" charset="0"/>
                <a:ea typeface="新細明體" charset="0"/>
                <a:cs typeface="新細明體" charset="0"/>
              </a:rPr>
              <a:t>Economy</a:t>
            </a:r>
          </a:p>
          <a:p>
            <a:endParaRPr kumimoji="0" lang="en-US" altLang="zh-TW" sz="2400" b="1" dirty="0">
              <a:solidFill>
                <a:srgbClr val="C000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r>
              <a:rPr lang="en-US" altLang="zh-TW" sz="3500" b="1" dirty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Brendan </a:t>
            </a:r>
            <a:r>
              <a:rPr lang="en-US" altLang="zh-TW" sz="3500" b="1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Weekes</a:t>
            </a:r>
            <a:endParaRPr lang="en-US" altLang="zh-TW" sz="3500" b="1" dirty="0">
              <a:solidFill>
                <a:srgbClr val="0066CC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en-US" altLang="zh-TW" sz="2000" dirty="0" smtClean="0">
              <a:solidFill>
                <a:srgbClr val="0066CC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Associate Dean Faculty of Education</a:t>
            </a:r>
          </a:p>
          <a:p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Chair in the Division of Speech and Hearing Sciences</a:t>
            </a:r>
          </a:p>
          <a:p>
            <a:pPr eaLnBrk="1" hangingPunct="1"/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Co-</a:t>
            </a:r>
            <a:r>
              <a:rPr lang="en-US" altLang="zh-TW" sz="2000" dirty="0" err="1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Convenor</a:t>
            </a:r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 Science of Learning Strategic Research Theme</a:t>
            </a:r>
          </a:p>
          <a:p>
            <a:pPr eaLnBrk="1" hangingPunct="1"/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Director of the Laboratory for Communication Science</a:t>
            </a:r>
          </a:p>
          <a:p>
            <a:pPr eaLnBrk="1" hangingPunct="1"/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Coordinator of the Strategic Research Theme in Neuroscience</a:t>
            </a:r>
          </a:p>
          <a:p>
            <a:pPr eaLnBrk="1" hangingPunct="1"/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Primary Investigator State Key Laboratory for Brain and Cognitive Science</a:t>
            </a:r>
          </a:p>
          <a:p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Professorial Fellow, Faculty </a:t>
            </a:r>
            <a:r>
              <a:rPr lang="en-US" altLang="zh-TW" sz="2000" dirty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of Medicine, Dentistry and Health </a:t>
            </a:r>
            <a:r>
              <a:rPr lang="en-US" altLang="zh-TW" sz="2000" dirty="0" smtClean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University </a:t>
            </a:r>
            <a:r>
              <a:rPr lang="en-US" altLang="zh-TW" sz="2000" dirty="0">
                <a:solidFill>
                  <a:srgbClr val="0066CC"/>
                </a:solidFill>
                <a:latin typeface="Arial" charset="0"/>
                <a:ea typeface="新細明體" charset="0"/>
                <a:cs typeface="新細明體" charset="0"/>
              </a:rPr>
              <a:t>of Melbourne</a:t>
            </a:r>
            <a:endParaRPr lang="en-US" altLang="zh-TW" sz="2000" dirty="0" smtClean="0">
              <a:solidFill>
                <a:srgbClr val="0066CC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en-US" altLang="zh-TW" sz="2000" dirty="0">
              <a:solidFill>
                <a:srgbClr val="0066CC"/>
              </a:solidFill>
              <a:latin typeface="Arial" charset="0"/>
              <a:ea typeface="新細明體" charset="0"/>
              <a:cs typeface="新細明體" charset="0"/>
            </a:endParaRPr>
          </a:p>
          <a:p>
            <a:r>
              <a:rPr lang="en-US" altLang="zh-TW" sz="2000" b="1" dirty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Translating Language Science Research to Practice</a:t>
            </a:r>
          </a:p>
          <a:p>
            <a:pPr eaLnBrk="1" hangingPunct="1"/>
            <a:endParaRPr lang="en-US" altLang="zh-TW" sz="2000" b="1" dirty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r>
              <a:rPr lang="en-US" altLang="zh-TW" sz="1600" b="1" dirty="0" err="1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NEtS</a:t>
            </a:r>
            <a:endParaRPr lang="en-US" altLang="zh-TW" sz="1600" b="1" dirty="0" smtClean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endParaRPr lang="en-US" altLang="zh-TW" sz="1600" b="1" dirty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r>
              <a:rPr lang="en-US" altLang="zh-TW" sz="1600" b="1" dirty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IUSS Center for </a:t>
            </a:r>
            <a:r>
              <a:rPr lang="en-US" altLang="zh-TW" sz="1600" b="1" dirty="0" err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Neurocognition</a:t>
            </a:r>
            <a:r>
              <a:rPr lang="en-US" altLang="zh-TW" sz="1600" b="1" dirty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, Epistemology and theoretical Syntax</a:t>
            </a:r>
            <a:r>
              <a:rPr kumimoji="0" lang="en-US" altLang="zh-TW" sz="1600" b="1" dirty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, May 2015</a:t>
            </a:r>
            <a:endParaRPr kumimoji="0" lang="en-US" altLang="zh-TW" sz="4000" b="1" dirty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8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6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1.8 billion people (25%)</a:t>
            </a:r>
          </a:p>
        </p:txBody>
      </p:sp>
      <p:pic>
        <p:nvPicPr>
          <p:cNvPr id="1658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6" b="11856"/>
          <a:stretch>
            <a:fillRect/>
          </a:stretch>
        </p:blipFill>
        <p:spPr>
          <a:xfrm>
            <a:off x="457200" y="1417638"/>
            <a:ext cx="8229600" cy="470852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Oval Callout 6"/>
          <p:cNvSpPr/>
          <p:nvPr/>
        </p:nvSpPr>
        <p:spPr>
          <a:xfrm>
            <a:off x="2554288" y="1946275"/>
            <a:ext cx="138112" cy="152400"/>
          </a:xfrm>
          <a:prstGeom prst="wedgeEllipseCallout">
            <a:avLst>
              <a:gd name="adj1" fmla="val -40833"/>
              <a:gd name="adj2" fmla="val 5352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Callout 7"/>
          <p:cNvSpPr/>
          <p:nvPr/>
        </p:nvSpPr>
        <p:spPr>
          <a:xfrm flipH="1">
            <a:off x="4195763" y="5273675"/>
            <a:ext cx="180975" cy="207963"/>
          </a:xfrm>
          <a:prstGeom prst="wedgeEllipseCallout">
            <a:avLst>
              <a:gd name="adj1" fmla="val 933124"/>
              <a:gd name="adj2" fmla="val -12047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 flipH="1">
            <a:off x="2136775" y="3838575"/>
            <a:ext cx="44450" cy="179388"/>
          </a:xfrm>
          <a:prstGeom prst="wedgeEllipseCallout">
            <a:avLst>
              <a:gd name="adj1" fmla="val -791405"/>
              <a:gd name="adj2" fmla="val -5554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3" descr="400px-The_University_of_Hong_K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735356"/>
            <a:ext cx="138112" cy="10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27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17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MULTILINGUAL REGION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RECOGNISED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KONG (2 -&gt; 3)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INDIA (20+)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MALAYSIA (2)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SINGAPORE (4)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NOT RECOGNISED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46831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AUSTRALIA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JAPAN</a:t>
            </a:r>
          </a:p>
          <a:p>
            <a:pPr marL="0" indent="0">
              <a:buNone/>
            </a:pP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CAMBODIA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KOREA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PHILLIPINES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ROC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THAILAND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VIETNAM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PRC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0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81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4556" cy="6858000"/>
          </a:xfrm>
          <a:prstGeom prst="rect">
            <a:avLst/>
          </a:prstGeom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799896" y="1506007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799896" y="232599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799896" y="3390211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9896" y="4010236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7228909" y="5486089"/>
            <a:ext cx="78134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7228909" y="4010236"/>
            <a:ext cx="78134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7228909" y="2352863"/>
            <a:ext cx="78134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7228909" y="1506007"/>
            <a:ext cx="78134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7228909" y="6110683"/>
            <a:ext cx="78134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799896" y="5512961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799896" y="613302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1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 flipH="1">
            <a:off x="7530113" y="2647236"/>
            <a:ext cx="71849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552"/>
            <a:ext cx="9144000" cy="68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2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WRITING SYSYEMS</a:t>
            </a:r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6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229600" cy="11207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SHIFTING SANDS</a:t>
            </a:r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3" y="1359592"/>
            <a:ext cx="9161923" cy="42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6064794" y="3191249"/>
            <a:ext cx="2548028" cy="100150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16"/>
          <p:cNvSpPr>
            <a:spLocks noChangeArrowheads="1"/>
          </p:cNvSpPr>
          <p:nvPr/>
        </p:nvSpPr>
        <p:spPr bwMode="auto">
          <a:xfrm>
            <a:off x="3820082" y="3191249"/>
            <a:ext cx="2548028" cy="94451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2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626160" y="28177"/>
            <a:ext cx="4610447" cy="8425233"/>
          </a:xfrm>
        </p:spPr>
        <p:txBody>
          <a:bodyPr>
            <a:normAutofit/>
          </a:bodyPr>
          <a:lstStyle/>
          <a:p>
            <a:r>
              <a:rPr lang="en-US" dirty="0" smtClean="0"/>
              <a:t>Literacy as a problem and an opportunity</a:t>
            </a:r>
          </a:p>
          <a:p>
            <a:r>
              <a:rPr lang="en-US" dirty="0" smtClean="0"/>
              <a:t>Global trends</a:t>
            </a:r>
            <a:endParaRPr lang="en-US" dirty="0"/>
          </a:p>
          <a:p>
            <a:r>
              <a:rPr lang="en-US" dirty="0" smtClean="0"/>
              <a:t>University </a:t>
            </a:r>
            <a:r>
              <a:rPr lang="en-US" dirty="0"/>
              <a:t>of Hong Kong (Strategic Research)</a:t>
            </a:r>
          </a:p>
          <a:p>
            <a:r>
              <a:rPr lang="en-US" dirty="0" smtClean="0"/>
              <a:t>Tri-</a:t>
            </a:r>
            <a:r>
              <a:rPr lang="en-US" dirty="0" err="1" smtClean="0"/>
              <a:t>lingualism</a:t>
            </a:r>
            <a:r>
              <a:rPr lang="en-US" dirty="0" smtClean="0"/>
              <a:t> and bi-</a:t>
            </a:r>
            <a:r>
              <a:rPr lang="en-US" dirty="0" err="1" smtClean="0"/>
              <a:t>scriptalism</a:t>
            </a:r>
            <a:r>
              <a:rPr lang="en-US" dirty="0" smtClean="0"/>
              <a:t> in </a:t>
            </a:r>
            <a:r>
              <a:rPr lang="en-US" dirty="0"/>
              <a:t>Hong Kong</a:t>
            </a:r>
          </a:p>
          <a:p>
            <a:r>
              <a:rPr lang="en-US" dirty="0" smtClean="0"/>
              <a:t>Communication Disorders (aphasia and dyslexia</a:t>
            </a:r>
          </a:p>
          <a:p>
            <a:r>
              <a:rPr lang="en-US" dirty="0" smtClean="0"/>
              <a:t>Language and linguistics matters</a:t>
            </a:r>
          </a:p>
        </p:txBody>
      </p:sp>
    </p:spTree>
    <p:extLst>
      <p:ext uri="{BB962C8B-B14F-4D97-AF65-F5344CB8AC3E}">
        <p14:creationId xmlns:p14="http://schemas.microsoft.com/office/powerpoint/2010/main" val="420444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4494"/>
          </a:xfrm>
          <a:prstGeom prst="rect">
            <a:avLst/>
          </a:prstGeom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7621440" y="4064369"/>
            <a:ext cx="1317007" cy="315632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</a:pPr>
            <a:endParaRPr lang="en-US" sz="2400" b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909628" y="6138109"/>
            <a:ext cx="1317007" cy="315632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</a:pPr>
            <a:endParaRPr lang="en-US" sz="2400" b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4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549013" y="357691"/>
            <a:ext cx="4314435" cy="7470207"/>
          </a:xfrm>
        </p:spPr>
        <p:txBody>
          <a:bodyPr/>
          <a:lstStyle/>
          <a:p>
            <a:r>
              <a:rPr lang="en-US" dirty="0" smtClean="0"/>
              <a:t>Geographic position makes us </a:t>
            </a:r>
            <a:r>
              <a:rPr lang="en-US" dirty="0" smtClean="0">
                <a:solidFill>
                  <a:srgbClr val="FF0000"/>
                </a:solidFill>
              </a:rPr>
              <a:t>unique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mtClean="0"/>
              <a:t>Multi</a:t>
            </a:r>
            <a:r>
              <a:rPr lang="en-US" smtClean="0"/>
              <a:t>lingualism </a:t>
            </a:r>
            <a:r>
              <a:rPr lang="en-US" dirty="0" smtClean="0"/>
              <a:t>internationally </a:t>
            </a:r>
            <a:r>
              <a:rPr lang="en-US" dirty="0" smtClean="0">
                <a:solidFill>
                  <a:srgbClr val="008000"/>
                </a:solidFill>
              </a:rPr>
              <a:t>relevant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Our region internationally </a:t>
            </a:r>
            <a:r>
              <a:rPr lang="en-US" dirty="0" smtClean="0">
                <a:solidFill>
                  <a:srgbClr val="0000FF"/>
                </a:solidFill>
              </a:rPr>
              <a:t>competitive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2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Neuroscience of bilingualism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" y="1041392"/>
            <a:ext cx="9144000" cy="5816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/>
              <a:t>Abutalebi</a:t>
            </a:r>
            <a:r>
              <a:rPr lang="en-US" sz="1600" dirty="0"/>
              <a:t>, J., </a:t>
            </a:r>
            <a:r>
              <a:rPr lang="en-US" sz="1600" dirty="0" err="1"/>
              <a:t>Guidi</a:t>
            </a:r>
            <a:r>
              <a:rPr lang="en-US" sz="1600" dirty="0"/>
              <a:t>, L., </a:t>
            </a:r>
            <a:r>
              <a:rPr lang="en-US" sz="1600" dirty="0" err="1"/>
              <a:t>Borsa</a:t>
            </a:r>
            <a:r>
              <a:rPr lang="en-US" sz="1600" dirty="0"/>
              <a:t>, V., </a:t>
            </a:r>
            <a:r>
              <a:rPr lang="en-US" sz="1600" dirty="0" err="1"/>
              <a:t>Canini</a:t>
            </a:r>
            <a:r>
              <a:rPr lang="en-US" sz="1600" dirty="0"/>
              <a:t>, M., Della Rosa, P.A., Parris, B., &amp; Weekes, B.S. </a:t>
            </a:r>
            <a:r>
              <a:rPr lang="en-US" sz="1600" dirty="0" smtClean="0"/>
              <a:t>(2015)</a:t>
            </a:r>
            <a:r>
              <a:rPr lang="en-US" sz="1600" dirty="0"/>
              <a:t>. Bilingualism provides a neural reserve for aging populations. </a:t>
            </a:r>
            <a:r>
              <a:rPr lang="en-US" sz="1600" i="1" dirty="0" err="1"/>
              <a:t>Neuropsychologia</a:t>
            </a:r>
            <a:r>
              <a:rPr lang="en-US" sz="1600" dirty="0"/>
              <a:t>, (IF=4.2).</a:t>
            </a:r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Abutalebi</a:t>
            </a:r>
            <a:r>
              <a:rPr lang="en-US" sz="1600" dirty="0"/>
              <a:t>, J., </a:t>
            </a:r>
            <a:r>
              <a:rPr lang="en-US" sz="1600" dirty="0" err="1"/>
              <a:t>Canini</a:t>
            </a:r>
            <a:r>
              <a:rPr lang="en-US" sz="1600" dirty="0"/>
              <a:t>, M., Della Rosa, P.A., Green, D.W. &amp; Weekes (</a:t>
            </a:r>
            <a:r>
              <a:rPr lang="en-US" sz="1600" dirty="0" smtClean="0"/>
              <a:t>2014a)</a:t>
            </a:r>
            <a:r>
              <a:rPr lang="en-US" sz="1600" dirty="0"/>
              <a:t>. The </a:t>
            </a:r>
            <a:r>
              <a:rPr lang="en-US" sz="1600" dirty="0" err="1"/>
              <a:t>neuroprotective</a:t>
            </a:r>
            <a:r>
              <a:rPr lang="en-US" sz="1600" dirty="0"/>
              <a:t> effects of bilingualism upon the inferior parietal lobule: A </a:t>
            </a:r>
            <a:r>
              <a:rPr lang="en-US" sz="1600" dirty="0" smtClean="0"/>
              <a:t>structural neuroimaging study </a:t>
            </a:r>
            <a:r>
              <a:rPr lang="en-US" sz="1600" dirty="0"/>
              <a:t>in </a:t>
            </a:r>
            <a:r>
              <a:rPr lang="en-US" sz="1600" dirty="0" smtClean="0"/>
              <a:t>aging Chinese </a:t>
            </a:r>
            <a:r>
              <a:rPr lang="en-US" sz="1600" dirty="0"/>
              <a:t>b</a:t>
            </a:r>
            <a:r>
              <a:rPr lang="en-US" sz="1600" dirty="0" smtClean="0"/>
              <a:t>ilinguals. </a:t>
            </a:r>
            <a:r>
              <a:rPr lang="en-US" sz="1600" i="1" dirty="0" smtClean="0"/>
              <a:t>Journal of </a:t>
            </a:r>
            <a:r>
              <a:rPr lang="en-US" sz="1600" i="1" dirty="0" err="1" smtClean="0"/>
              <a:t>Neurolinguistics</a:t>
            </a:r>
            <a:r>
              <a:rPr lang="en-US" sz="1600" i="1" dirty="0" smtClean="0"/>
              <a:t> </a:t>
            </a:r>
            <a:r>
              <a:rPr lang="en-US" sz="1600" dirty="0"/>
              <a:t>doi:10.1016/j.jneuroling.</a:t>
            </a:r>
            <a:r>
              <a:rPr lang="en-US" sz="1600" dirty="0" smtClean="0"/>
              <a:t>2014.09.008 </a:t>
            </a:r>
            <a:r>
              <a:rPr lang="en-US" sz="1600" dirty="0"/>
              <a:t>(IF</a:t>
            </a:r>
            <a:r>
              <a:rPr lang="en-US" sz="1600" dirty="0" smtClean="0"/>
              <a:t>=1.97).</a:t>
            </a:r>
          </a:p>
          <a:p>
            <a:pPr>
              <a:buFont typeface="+mj-lt"/>
              <a:buAutoNum type="arabicPeriod"/>
            </a:pPr>
            <a:r>
              <a:rPr lang="en-US" sz="1600" dirty="0" err="1"/>
              <a:t>Abutalebi</a:t>
            </a:r>
            <a:r>
              <a:rPr lang="en-US" sz="1600" dirty="0"/>
              <a:t>, J., </a:t>
            </a:r>
            <a:r>
              <a:rPr lang="en-US" sz="1600" dirty="0" err="1"/>
              <a:t>Canini</a:t>
            </a:r>
            <a:r>
              <a:rPr lang="en-US" sz="1600" dirty="0"/>
              <a:t>, M., Della Rosa, P.A., </a:t>
            </a:r>
            <a:r>
              <a:rPr lang="en-US" sz="1600" dirty="0" err="1"/>
              <a:t>Sheung</a:t>
            </a:r>
            <a:r>
              <a:rPr lang="en-US" sz="1600" dirty="0"/>
              <a:t>, L-P., Green, D.W. &amp; Weekes, B.S. (</a:t>
            </a:r>
            <a:r>
              <a:rPr lang="en-US" sz="1600" dirty="0" smtClean="0"/>
              <a:t>2014b)</a:t>
            </a:r>
            <a:r>
              <a:rPr lang="en-US" sz="1600" dirty="0"/>
              <a:t>. Bilingualism protects anterior temporal lobe integrity in aging. </a:t>
            </a:r>
            <a:r>
              <a:rPr lang="en-US" sz="1600" i="1" dirty="0"/>
              <a:t>Neurobiology of Aging</a:t>
            </a:r>
            <a:r>
              <a:rPr lang="en-US" sz="1600" dirty="0"/>
              <a:t>. (IF=5.8)</a:t>
            </a:r>
            <a:r>
              <a:rPr lang="en-US" sz="16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Abutalebi</a:t>
            </a:r>
            <a:r>
              <a:rPr lang="en-US" sz="1600" dirty="0"/>
              <a:t>, J., Della Rosa, P.A., Ding, G.S., Weekes, B.S., Costa, A., &amp; Green, D.W. (2012). Language proficiency modulates the engagement of cognitive control areas in </a:t>
            </a:r>
            <a:r>
              <a:rPr lang="en-US" sz="1600" dirty="0" err="1"/>
              <a:t>multilinguals</a:t>
            </a:r>
            <a:r>
              <a:rPr lang="en-US" sz="1600" dirty="0"/>
              <a:t>. </a:t>
            </a:r>
            <a:r>
              <a:rPr lang="en-US" sz="1600" i="1" dirty="0"/>
              <a:t>Cortex</a:t>
            </a:r>
            <a:r>
              <a:rPr lang="en-US" sz="1600" dirty="0"/>
              <a:t>. </a:t>
            </a:r>
            <a:r>
              <a:rPr lang="en-US" sz="1600" dirty="0" err="1"/>
              <a:t>doi</a:t>
            </a:r>
            <a:r>
              <a:rPr lang="en-US" sz="1600" dirty="0"/>
              <a:t>: 10.1016/j.cortex.2012.08.018. </a:t>
            </a:r>
            <a:r>
              <a:rPr lang="en-US" sz="1600" dirty="0" smtClean="0"/>
              <a:t>(</a:t>
            </a:r>
            <a:r>
              <a:rPr lang="en-US" sz="1600" dirty="0"/>
              <a:t>IF=</a:t>
            </a:r>
            <a:r>
              <a:rPr lang="en-US" sz="1600" dirty="0" smtClean="0"/>
              <a:t>6.1).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Della </a:t>
            </a:r>
            <a:r>
              <a:rPr lang="en-US" sz="1600" dirty="0"/>
              <a:t>Rosa, P.A., </a:t>
            </a:r>
            <a:r>
              <a:rPr lang="en-US" sz="1600" dirty="0" err="1"/>
              <a:t>Videsott</a:t>
            </a:r>
            <a:r>
              <a:rPr lang="en-US" sz="1600" dirty="0"/>
              <a:t>, G., </a:t>
            </a:r>
            <a:r>
              <a:rPr lang="en-US" sz="1600" dirty="0" err="1"/>
              <a:t>Borsa</a:t>
            </a:r>
            <a:r>
              <a:rPr lang="en-US" sz="1600" dirty="0"/>
              <a:t>, V.M., </a:t>
            </a:r>
            <a:r>
              <a:rPr lang="en-US" sz="1600" dirty="0" err="1"/>
              <a:t>Canini</a:t>
            </a:r>
            <a:r>
              <a:rPr lang="en-US" sz="1600" dirty="0"/>
              <a:t>, M., Weekes, B.S., </a:t>
            </a:r>
            <a:r>
              <a:rPr lang="en-US" sz="1600" dirty="0" err="1"/>
              <a:t>Franceschini</a:t>
            </a:r>
            <a:r>
              <a:rPr lang="en-US" sz="1600" dirty="0"/>
              <a:t>, R., &amp; </a:t>
            </a:r>
            <a:r>
              <a:rPr lang="en-US" sz="1600" dirty="0" err="1"/>
              <a:t>Abutalebi</a:t>
            </a:r>
            <a:r>
              <a:rPr lang="en-US" sz="1600" dirty="0"/>
              <a:t>, J. (2013). A neural interactive location for multilingual talent. </a:t>
            </a:r>
            <a:r>
              <a:rPr lang="en-US" sz="1600" i="1" dirty="0"/>
              <a:t>Cortex</a:t>
            </a:r>
            <a:r>
              <a:rPr lang="en-US" sz="1600" dirty="0"/>
              <a:t>. </a:t>
            </a:r>
            <a:r>
              <a:rPr lang="en-US" sz="1600" dirty="0" err="1"/>
              <a:t>doi</a:t>
            </a:r>
            <a:r>
              <a:rPr lang="en-US" sz="1600" dirty="0"/>
              <a:t>: 10.1016/j.cortex.2012.12.001. (IF=6.1</a:t>
            </a:r>
            <a:r>
              <a:rPr lang="en-US" sz="1600" dirty="0" smtClean="0"/>
              <a:t>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Druks</a:t>
            </a:r>
            <a:r>
              <a:rPr lang="en-US" sz="1600" dirty="0"/>
              <a:t>, J. &amp; Weekes, B.S. (2014). Parallel deterioration to language processing in a bilingual speaker. </a:t>
            </a:r>
            <a:r>
              <a:rPr lang="en-US" sz="1600" i="1" dirty="0"/>
              <a:t>Cognitive Neuropsychology</a:t>
            </a:r>
            <a:r>
              <a:rPr lang="en-US" sz="1600" dirty="0"/>
              <a:t>, Special Issue: 50th Anniversary of the Academy of Aphasia, </a:t>
            </a:r>
            <a:r>
              <a:rPr lang="en-US" sz="1600" i="1" dirty="0"/>
              <a:t>30(7-8)</a:t>
            </a:r>
            <a:r>
              <a:rPr lang="en-US" sz="1600" dirty="0"/>
              <a:t>, 578-596. (IF=</a:t>
            </a:r>
            <a:r>
              <a:rPr lang="en-US" sz="1600" dirty="0" smtClean="0"/>
              <a:t>3.1).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err="1"/>
              <a:t>Kambanaros</a:t>
            </a:r>
            <a:r>
              <a:rPr lang="en-US" sz="1600" dirty="0"/>
              <a:t>, M., &amp; Weekes, B.S. (2013). Phonological dysgraphia in bilingual aphasia: Evidence from a case study of Greek and English. </a:t>
            </a:r>
            <a:r>
              <a:rPr lang="en-US" sz="1600" i="1" dirty="0" err="1"/>
              <a:t>Aphasiology</a:t>
            </a:r>
            <a:r>
              <a:rPr lang="en-US" sz="1600" dirty="0"/>
              <a:t>, </a:t>
            </a:r>
            <a:r>
              <a:rPr lang="en-US" sz="1600" i="1" dirty="0"/>
              <a:t>27(1)</a:t>
            </a:r>
            <a:r>
              <a:rPr lang="en-US" sz="1600" dirty="0"/>
              <a:t>, 59-79. (IF=</a:t>
            </a:r>
            <a:r>
              <a:rPr lang="en-US" sz="1600" dirty="0" smtClean="0"/>
              <a:t>1.6).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Kong</a:t>
            </a:r>
            <a:r>
              <a:rPr lang="en-US" sz="1600" dirty="0"/>
              <a:t>, A., </a:t>
            </a:r>
            <a:r>
              <a:rPr lang="en-US" sz="1600" dirty="0" err="1"/>
              <a:t>Abutalebi</a:t>
            </a:r>
            <a:r>
              <a:rPr lang="en-US" sz="1600" dirty="0"/>
              <a:t>, A., Lam, K., &amp; Weekes, B.S. (2014). Executive and language control in the multilingual brain. </a:t>
            </a:r>
            <a:r>
              <a:rPr lang="en-US" sz="1600" i="1" dirty="0" err="1"/>
              <a:t>Behavioural</a:t>
            </a:r>
            <a:r>
              <a:rPr lang="en-US" sz="1600" i="1" dirty="0"/>
              <a:t> Neurology</a:t>
            </a:r>
            <a:r>
              <a:rPr lang="en-US" sz="1600" dirty="0"/>
              <a:t> 10.3233/BEN-120331 (IF=</a:t>
            </a:r>
            <a:r>
              <a:rPr lang="en-US" sz="1600" dirty="0" smtClean="0"/>
              <a:t>1.7)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370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Cognition and Language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04747" y="1041392"/>
            <a:ext cx="9144000" cy="5816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Bahktiar</a:t>
            </a:r>
            <a:r>
              <a:rPr lang="en-US" sz="1600" dirty="0"/>
              <a:t>, M. &amp; Weekes, B.S. (2014). </a:t>
            </a:r>
            <a:r>
              <a:rPr lang="en-US" sz="1600" dirty="0" err="1"/>
              <a:t>Lexico</a:t>
            </a:r>
            <a:r>
              <a:rPr lang="en-US" sz="1600" dirty="0"/>
              <a:t>-semantic effects on word naming in Persian: Does age of acquisition have an effect? </a:t>
            </a:r>
            <a:r>
              <a:rPr lang="en-US" sz="1600" i="1" dirty="0"/>
              <a:t>Memory and </a:t>
            </a:r>
            <a:r>
              <a:rPr lang="en-US" sz="1600" i="1" dirty="0" smtClean="0"/>
              <a:t>Cognition</a:t>
            </a:r>
            <a:r>
              <a:rPr lang="en-US" sz="1600" dirty="0" smtClean="0"/>
              <a:t>, 1-16. </a:t>
            </a:r>
            <a:r>
              <a:rPr lang="en-GB" sz="1600" dirty="0"/>
              <a:t>(IF</a:t>
            </a:r>
            <a:r>
              <a:rPr lang="en-GB" sz="1600" dirty="0" smtClean="0"/>
              <a:t>=2.0).</a:t>
            </a: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/>
              <a:t>Bakhtiar</a:t>
            </a:r>
            <a:r>
              <a:rPr lang="en-US" sz="1600" dirty="0"/>
              <a:t>, M., </a:t>
            </a:r>
            <a:r>
              <a:rPr lang="en-US" sz="1600" dirty="0" err="1"/>
              <a:t>Nilipour</a:t>
            </a:r>
            <a:r>
              <a:rPr lang="en-US" sz="1600" dirty="0"/>
              <a:t>, R., &amp; Weekes, B.S. (2012). Predictors of timed picture naming in Persian. </a:t>
            </a:r>
            <a:r>
              <a:rPr lang="en-US" sz="1600" i="1" dirty="0" err="1"/>
              <a:t>Behaviour</a:t>
            </a:r>
            <a:r>
              <a:rPr lang="en-US" sz="1600" i="1" dirty="0"/>
              <a:t> Research Methods</a:t>
            </a:r>
            <a:r>
              <a:rPr lang="en-US" sz="1600" dirty="0"/>
              <a:t>. doi:10.3758/s13428-012-0298-6. (IF=</a:t>
            </a:r>
            <a:r>
              <a:rPr lang="en-US" sz="1600" dirty="0" smtClean="0"/>
              <a:t>2.1).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Citron, F.F.M., Gray, M., </a:t>
            </a:r>
            <a:r>
              <a:rPr lang="en-US" sz="1600" dirty="0" err="1"/>
              <a:t>Critchley</a:t>
            </a:r>
            <a:r>
              <a:rPr lang="en-US" sz="1600" dirty="0"/>
              <a:t>, H.K., Weekes, B.S., &amp; </a:t>
            </a:r>
            <a:r>
              <a:rPr lang="en-US" sz="1600" dirty="0" err="1"/>
              <a:t>Ferstl</a:t>
            </a:r>
            <a:r>
              <a:rPr lang="en-US" sz="1600" dirty="0"/>
              <a:t>, E.C. (2014). Emotional valence and arousal affect reading in an interactive way: Neuroimaging evidence for an approach-withdrawal framework. </a:t>
            </a:r>
            <a:r>
              <a:rPr lang="en-US" sz="1600" i="1" dirty="0" err="1"/>
              <a:t>Neuropsychologia</a:t>
            </a:r>
            <a:r>
              <a:rPr lang="en-US" sz="1600" dirty="0"/>
              <a:t>, </a:t>
            </a:r>
            <a:r>
              <a:rPr lang="en-US" sz="1600" i="1" dirty="0"/>
              <a:t>56</a:t>
            </a:r>
            <a:r>
              <a:rPr lang="en-US" sz="1600" dirty="0"/>
              <a:t>, 79-89. (IF=</a:t>
            </a:r>
            <a:r>
              <a:rPr lang="en-US" sz="1600" dirty="0" smtClean="0"/>
              <a:t>4.5).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Citron</a:t>
            </a:r>
            <a:r>
              <a:rPr lang="en-US" sz="1600" dirty="0"/>
              <a:t>, F.M.M., Weekes, B.S. &amp; </a:t>
            </a:r>
            <a:r>
              <a:rPr lang="en-US" sz="1600" dirty="0" err="1"/>
              <a:t>Ferstl</a:t>
            </a:r>
            <a:r>
              <a:rPr lang="en-US" sz="1600" dirty="0"/>
              <a:t>, E.C. (2014). Arousal and emotional valence affect written word recognition in an interactive way. </a:t>
            </a:r>
            <a:r>
              <a:rPr lang="en-US" sz="1600" i="1" dirty="0"/>
              <a:t>Language, Cognition and Neuroscience</a:t>
            </a:r>
            <a:r>
              <a:rPr lang="en-US" sz="1600" dirty="0"/>
              <a:t>, 1-11. </a:t>
            </a:r>
            <a:r>
              <a:rPr lang="en-US" sz="1600" dirty="0" smtClean="0"/>
              <a:t>(IF=1.9).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Citron</a:t>
            </a:r>
            <a:r>
              <a:rPr lang="en-US" sz="1600" dirty="0"/>
              <a:t>, F.M.M., Weekes, B.S. &amp; </a:t>
            </a:r>
            <a:r>
              <a:rPr lang="en-US" sz="1600" dirty="0" err="1"/>
              <a:t>Ferstl</a:t>
            </a:r>
            <a:r>
              <a:rPr lang="en-US" sz="1600" dirty="0"/>
              <a:t>, E.C. (2014). How are affective word ratings related to </a:t>
            </a:r>
            <a:r>
              <a:rPr lang="en-US" sz="1600" dirty="0" err="1"/>
              <a:t>lexico</a:t>
            </a:r>
            <a:r>
              <a:rPr lang="en-US" sz="1600" dirty="0"/>
              <a:t>-semantic properties? Evidence from the Sussex Affective Word List (SAWL). </a:t>
            </a:r>
            <a:r>
              <a:rPr lang="en-US" sz="1600" i="1" dirty="0"/>
              <a:t>Applied Psycholinguistics</a:t>
            </a:r>
            <a:r>
              <a:rPr lang="en-US" sz="1600" dirty="0"/>
              <a:t>, </a:t>
            </a:r>
            <a:r>
              <a:rPr lang="en-US" sz="1600" i="1" dirty="0"/>
              <a:t>35</a:t>
            </a:r>
            <a:r>
              <a:rPr lang="en-US" sz="1600" dirty="0"/>
              <a:t>, 313-331. </a:t>
            </a:r>
            <a:r>
              <a:rPr lang="en-US" sz="1600" dirty="0" err="1"/>
              <a:t>doi</a:t>
            </a:r>
            <a:r>
              <a:rPr lang="en-US" sz="1600" dirty="0"/>
              <a:t>: 10.1017/S0142716412000409 SAWL </a:t>
            </a:r>
            <a:r>
              <a:rPr lang="en-US" sz="1600" dirty="0" smtClean="0"/>
              <a:t>NORMS.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Citron, F.F.M., Weekes, B.S., &amp; </a:t>
            </a:r>
            <a:r>
              <a:rPr lang="en-US" sz="1600" dirty="0" err="1"/>
              <a:t>Ferstl</a:t>
            </a:r>
            <a:r>
              <a:rPr lang="en-US" sz="1600" dirty="0"/>
              <a:t>, E.C. (2012). Effects of valence and arousal on written word recognition: Time course and ERP correlates. </a:t>
            </a:r>
            <a:r>
              <a:rPr lang="en-US" sz="1600" i="1" dirty="0"/>
              <a:t>Neuroscience Letters</a:t>
            </a:r>
            <a:r>
              <a:rPr lang="en-US" sz="1600" dirty="0"/>
              <a:t>, </a:t>
            </a:r>
            <a:r>
              <a:rPr lang="en-US" sz="1600" i="1" dirty="0"/>
              <a:t>533</a:t>
            </a:r>
            <a:r>
              <a:rPr lang="en-US" sz="1600" dirty="0"/>
              <a:t>, 90-95. (IF=2.1</a:t>
            </a:r>
            <a:r>
              <a:rPr lang="en-US" sz="1600" dirty="0" smtClean="0"/>
              <a:t>).</a:t>
            </a:r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Ulicheva</a:t>
            </a:r>
            <a:r>
              <a:rPr lang="en-US" sz="1600" dirty="0"/>
              <a:t>, A., </a:t>
            </a:r>
            <a:r>
              <a:rPr lang="en-US" sz="1600" dirty="0" err="1"/>
              <a:t>Coltheart</a:t>
            </a:r>
            <a:r>
              <a:rPr lang="en-US" sz="1600" dirty="0"/>
              <a:t>, M. Saunders, S., Perry, C. &amp; Weekes, B.S. (submitted) </a:t>
            </a:r>
            <a:r>
              <a:rPr lang="en-US" sz="1600" dirty="0" err="1"/>
              <a:t>Phonotactic</a:t>
            </a:r>
            <a:r>
              <a:rPr lang="en-US" sz="1600" dirty="0"/>
              <a:t> constraints: Implications for models of oral reading in Russian. </a:t>
            </a: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Ulicheva</a:t>
            </a:r>
            <a:r>
              <a:rPr lang="en-US" sz="1600" dirty="0"/>
              <a:t>, A., </a:t>
            </a:r>
            <a:r>
              <a:rPr lang="en-US" sz="1600" dirty="0" err="1"/>
              <a:t>Coltheart</a:t>
            </a:r>
            <a:r>
              <a:rPr lang="en-US" sz="1600" dirty="0"/>
              <a:t>, M., Pritchard, S. &amp; Weekes, B. </a:t>
            </a:r>
            <a:r>
              <a:rPr lang="en-US" sz="1600" dirty="0" smtClean="0"/>
              <a:t>(submitted). </a:t>
            </a:r>
            <a:r>
              <a:rPr lang="en-US" sz="1600" dirty="0" err="1" smtClean="0"/>
              <a:t>Nonword</a:t>
            </a:r>
            <a:r>
              <a:rPr lang="en-US" sz="1600" dirty="0" smtClean="0"/>
              <a:t> </a:t>
            </a:r>
            <a:r>
              <a:rPr lang="en-US" sz="1600" dirty="0"/>
              <a:t>reading in Russian: Empirical and computational </a:t>
            </a:r>
            <a:r>
              <a:rPr lang="en-US" sz="1600" dirty="0" smtClean="0"/>
              <a:t>investigation.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Wang</a:t>
            </a:r>
            <a:r>
              <a:rPr lang="en-US" sz="1600" dirty="0"/>
              <a:t>, L. &amp; Weekes, B.S. (2014). Neural correlates of the Simon effect modulated by practice with spatial mapping. </a:t>
            </a:r>
            <a:r>
              <a:rPr lang="en-US" sz="1600" i="1" dirty="0" err="1"/>
              <a:t>Neuropsychologia</a:t>
            </a:r>
            <a:r>
              <a:rPr lang="en-US" sz="1600" dirty="0"/>
              <a:t>, </a:t>
            </a:r>
            <a:r>
              <a:rPr lang="en-US" sz="1600" i="1" dirty="0"/>
              <a:t>63</a:t>
            </a:r>
            <a:r>
              <a:rPr lang="en-US" sz="1600" dirty="0"/>
              <a:t>, 72-84. (IF=</a:t>
            </a:r>
            <a:r>
              <a:rPr lang="en-US" sz="1600" dirty="0" smtClean="0"/>
              <a:t>4.5).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038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Translation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" y="923545"/>
            <a:ext cx="9144000" cy="54960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Abutalebi</a:t>
            </a:r>
            <a:r>
              <a:rPr lang="en-US" sz="1600" dirty="0"/>
              <a:t>, J. &amp; Weekes, B.S. (2014). </a:t>
            </a:r>
            <a:r>
              <a:rPr lang="en-US" sz="1600" i="1" dirty="0"/>
              <a:t>The Cognitive Neurology of Bilingualism in the Age of </a:t>
            </a:r>
            <a:r>
              <a:rPr lang="en-US" sz="1600" i="1" dirty="0" err="1"/>
              <a:t>Globalisation</a:t>
            </a:r>
            <a:r>
              <a:rPr lang="en-US" sz="1600" dirty="0"/>
              <a:t>. IOS Press, Amsterdam</a:t>
            </a:r>
            <a:r>
              <a:rPr lang="en-US" sz="16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Fletcher, P., Weekes, B.S., &amp; </a:t>
            </a:r>
            <a:r>
              <a:rPr lang="en-US" sz="1600" dirty="0" err="1"/>
              <a:t>Whitehill</a:t>
            </a:r>
            <a:r>
              <a:rPr lang="en-US" sz="1600" dirty="0"/>
              <a:t>, T. (2013). Problem Based Learning (PBL) in audiology, language and speech pathology. Clinical Phonetics and Linguistics DOI:10.3109/02699206.2013.826285 (IF=</a:t>
            </a:r>
            <a:r>
              <a:rPr lang="en-US" sz="1600" dirty="0" smtClean="0"/>
              <a:t>0.78)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Law, S.P., Weekes, B.S., &amp; Wong, A.M.Y. (</a:t>
            </a:r>
            <a:r>
              <a:rPr lang="en-US" sz="1600" dirty="0" err="1" smtClean="0"/>
              <a:t>Eds</a:t>
            </a:r>
            <a:r>
              <a:rPr lang="en-US" sz="1600" dirty="0" smtClean="0"/>
              <a:t>). (2009). </a:t>
            </a:r>
            <a:r>
              <a:rPr lang="en-US" sz="1600" i="1" dirty="0" smtClean="0"/>
              <a:t>Language Disorders in Speakers of Chinese</a:t>
            </a:r>
            <a:r>
              <a:rPr lang="en-US" sz="1600" dirty="0" smtClean="0"/>
              <a:t>. Bristol, UK: Multilingual Matters.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Law, S.P., Leung, M.T., Fung, R., </a:t>
            </a:r>
            <a:r>
              <a:rPr lang="en-US" sz="1600" dirty="0" err="1" smtClean="0"/>
              <a:t>Lui</a:t>
            </a:r>
            <a:r>
              <a:rPr lang="en-US" sz="1600" dirty="0" smtClean="0"/>
              <a:t>, H.M., &amp; Weekes, B.S. (2012). A model of writing Chinese characters: Data from acquired dysgraphia and writing development. In E. </a:t>
            </a:r>
            <a:r>
              <a:rPr lang="en-US" sz="1600" dirty="0" err="1" smtClean="0"/>
              <a:t>Grigorenko</a:t>
            </a:r>
            <a:r>
              <a:rPr lang="en-US" sz="1600" dirty="0" smtClean="0"/>
              <a:t>, E. </a:t>
            </a:r>
            <a:r>
              <a:rPr lang="en-US" sz="1600" dirty="0" err="1" smtClean="0"/>
              <a:t>Mambrino</a:t>
            </a:r>
            <a:r>
              <a:rPr lang="en-US" sz="1600" dirty="0" smtClean="0"/>
              <a:t>, &amp; D. </a:t>
            </a:r>
            <a:r>
              <a:rPr lang="en-US" sz="1600" dirty="0" err="1" smtClean="0"/>
              <a:t>Preiss</a:t>
            </a:r>
            <a:r>
              <a:rPr lang="en-US" sz="1600" dirty="0" smtClean="0"/>
              <a:t> (Eds.), </a:t>
            </a:r>
            <a:r>
              <a:rPr lang="en-US" sz="1600" i="1" dirty="0" smtClean="0"/>
              <a:t>Handbook of Writing: A Mosaic of Perspectives and Views</a:t>
            </a:r>
            <a:r>
              <a:rPr lang="en-US" sz="1600" dirty="0" smtClean="0"/>
              <a:t>. Hove, UK: Psychology Press.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Su, I.F., </a:t>
            </a:r>
            <a:r>
              <a:rPr lang="en-US" sz="1600" dirty="0" err="1" smtClean="0"/>
              <a:t>Klingebiel</a:t>
            </a:r>
            <a:r>
              <a:rPr lang="en-US" sz="1600" dirty="0" smtClean="0"/>
              <a:t>, K., &amp; Weekes, B.S. (2010). Dyslexia and dysgraphia in Chinese: A cognitive neuropsychological approach. In N. Brunswick (Ed). </a:t>
            </a:r>
            <a:r>
              <a:rPr lang="en-US" sz="1600" i="1" dirty="0" smtClean="0"/>
              <a:t>The Role of Orthographies in Reading and Spelling</a:t>
            </a:r>
            <a:r>
              <a:rPr lang="en-US" sz="1600" dirty="0" smtClean="0"/>
              <a:t>. Hove, UK: Psychology Press.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Weekes, B.S. (2005). </a:t>
            </a:r>
            <a:r>
              <a:rPr lang="en-US" sz="1600" i="1" dirty="0" smtClean="0"/>
              <a:t>Acquired Dyslexia and Dysgraphia Across Scripts: I.</a:t>
            </a:r>
            <a:r>
              <a:rPr lang="en-US" sz="1600" dirty="0" smtClean="0"/>
              <a:t> IOS press, Amsterdam.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Weekes, B.S. (2010). </a:t>
            </a:r>
            <a:r>
              <a:rPr lang="en-US" sz="1600" i="1" dirty="0" smtClean="0"/>
              <a:t>Issues in Bilingual Aphasia</a:t>
            </a:r>
            <a:r>
              <a:rPr lang="en-US" sz="1600" dirty="0"/>
              <a:t>.</a:t>
            </a:r>
            <a:r>
              <a:rPr lang="en-US" sz="1600" dirty="0" smtClean="0"/>
              <a:t> Hove: Psychology Press.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Weekes, B.S. (2012). </a:t>
            </a:r>
            <a:r>
              <a:rPr lang="en-US" sz="1600" i="1" dirty="0"/>
              <a:t>Acquired Dyslexia and Dysgraphia Across Scripts: </a:t>
            </a:r>
            <a:r>
              <a:rPr lang="en-US" sz="1600" i="1" dirty="0" smtClean="0"/>
              <a:t>II.</a:t>
            </a:r>
            <a:r>
              <a:rPr lang="en-US" sz="1600" dirty="0" smtClean="0"/>
              <a:t> </a:t>
            </a:r>
            <a:r>
              <a:rPr lang="nl-NL" sz="1600" dirty="0"/>
              <a:t>IOS </a:t>
            </a:r>
            <a:r>
              <a:rPr lang="nl-NL" sz="1600" dirty="0" err="1"/>
              <a:t>press</a:t>
            </a:r>
            <a:r>
              <a:rPr lang="nl-NL" sz="1600" dirty="0"/>
              <a:t>, </a:t>
            </a:r>
            <a:r>
              <a:rPr lang="nl-NL" sz="1600" dirty="0" smtClean="0"/>
              <a:t>Amsterdam.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Weekes, B.S., Su, I-F., To, K-S., &amp; </a:t>
            </a:r>
            <a:r>
              <a:rPr lang="en-US" sz="1600" dirty="0" err="1" smtClean="0"/>
              <a:t>Ulicheva</a:t>
            </a:r>
            <a:r>
              <a:rPr lang="en-US" sz="1600" dirty="0" smtClean="0"/>
              <a:t>, A. (2013). Acquired dyslexia in bilingual speakers: Implications for models of oral reading. In D. Martin (Ed). </a:t>
            </a:r>
            <a:r>
              <a:rPr lang="en-US" sz="1600" i="1" dirty="0" smtClean="0"/>
              <a:t>Multilingual Literacies and Dyslexia</a:t>
            </a:r>
            <a:r>
              <a:rPr lang="en-US" sz="1600" dirty="0" smtClean="0"/>
              <a:t>. Bristol, UK: Multilingual Matters.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Wilson, M.A. </a:t>
            </a:r>
            <a:r>
              <a:rPr lang="en-US" sz="1600" dirty="0" err="1" smtClean="0"/>
              <a:t>Kahlaoui</a:t>
            </a:r>
            <a:r>
              <a:rPr lang="en-US" sz="1600" dirty="0" smtClean="0"/>
              <a:t>, K., &amp; Weekes, B.S. (2012). Acquired dyslexia and dysgraphia in bilinguals across alphabetical and non-alphabetical scripts. In M. </a:t>
            </a:r>
            <a:r>
              <a:rPr lang="en-US" sz="1600" dirty="0" err="1" smtClean="0"/>
              <a:t>Gitterman</a:t>
            </a:r>
            <a:r>
              <a:rPr lang="en-US" sz="1600" dirty="0" smtClean="0"/>
              <a:t>, &amp; L. </a:t>
            </a:r>
            <a:r>
              <a:rPr lang="en-US" sz="1600" dirty="0" err="1" smtClean="0"/>
              <a:t>Obler</a:t>
            </a:r>
            <a:r>
              <a:rPr lang="en-US" sz="1600" dirty="0" smtClean="0"/>
              <a:t> (</a:t>
            </a:r>
            <a:r>
              <a:rPr lang="en-US" sz="1600" dirty="0" err="1" smtClean="0"/>
              <a:t>Eds</a:t>
            </a:r>
            <a:r>
              <a:rPr lang="en-US" sz="1600" dirty="0" smtClean="0"/>
              <a:t>). </a:t>
            </a:r>
            <a:r>
              <a:rPr lang="en-US" sz="1600" i="1" dirty="0" smtClean="0"/>
              <a:t>Multilingual Aphasia</a:t>
            </a:r>
            <a:r>
              <a:rPr lang="en-US" sz="1600" dirty="0" smtClean="0"/>
              <a:t>. Bristol, UK: Multilingual Matters.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16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229600" cy="11207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SHIFTING SANDS</a:t>
            </a:r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3941"/>
            <a:ext cx="9156825" cy="582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re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1" y="4549601"/>
            <a:ext cx="1001301" cy="1208091"/>
          </a:xfrm>
          <a:prstGeom prst="rect">
            <a:avLst/>
          </a:prstGeom>
        </p:spPr>
      </p:pic>
      <p:pic>
        <p:nvPicPr>
          <p:cNvPr id="8" name="Picture 7" descr="imgres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86" y="2303257"/>
            <a:ext cx="1899619" cy="1164923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6" y="4549601"/>
            <a:ext cx="1848991" cy="12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1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229600" cy="11207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SHIFTING SANDS</a:t>
            </a: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1120774"/>
            <a:ext cx="9147880" cy="566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23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CHINA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VIEW OF THE WORLD?</a:t>
            </a:r>
            <a:endParaRPr lang="en-US">
              <a:latin typeface="Calibri" charset="0"/>
            </a:endParaRPr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43000"/>
            <a:ext cx="7143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2181697" y="3671011"/>
            <a:ext cx="732661" cy="37519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3288827" y="3961812"/>
            <a:ext cx="732661" cy="37519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2334097" y="4658977"/>
            <a:ext cx="732661" cy="37519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4287856" y="5123729"/>
            <a:ext cx="732661" cy="37519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Our region</a:t>
            </a: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8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88900"/>
            <a:ext cx="7556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9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LITERACY IN OUR REGION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PRC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SHANGHAI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HONG KONG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MACAU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841082"/>
            <a:ext cx="4498975" cy="50169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SINGAPORE</a:t>
            </a:r>
          </a:p>
          <a:p>
            <a:r>
              <a:rPr lang="en-US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TAIWAN</a:t>
            </a:r>
          </a:p>
          <a:p>
            <a:r>
              <a:rPr lang="en-US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KOREA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JAPAN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CAMBODIA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LAOS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INDONESIA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MYANMAR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PHILLIPINES</a:t>
            </a:r>
            <a:endParaRPr lang="en-US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THAILAND</a:t>
            </a:r>
            <a:endParaRPr lang="en-US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VIETNAM</a:t>
            </a:r>
            <a:endParaRPr lang="en-US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09" y="4022199"/>
            <a:ext cx="4009878" cy="25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9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9735</TotalTime>
  <Words>1533</Words>
  <Application>Microsoft Macintosh PowerPoint</Application>
  <PresentationFormat>On-screen Show (4:3)</PresentationFormat>
  <Paragraphs>111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Overview</vt:lpstr>
      <vt:lpstr>SHIFTING SANDS</vt:lpstr>
      <vt:lpstr>SHIFTING SANDS</vt:lpstr>
      <vt:lpstr>CHINA’S VIEW OF THE WORLD?</vt:lpstr>
      <vt:lpstr>Our region</vt:lpstr>
      <vt:lpstr>PowerPoint Presentation</vt:lpstr>
      <vt:lpstr>LITERACY IN OUR REGION</vt:lpstr>
      <vt:lpstr>PowerPoint Presentation</vt:lpstr>
      <vt:lpstr>PowerPoint Presentation</vt:lpstr>
      <vt:lpstr>1.8 billion people (25%)</vt:lpstr>
      <vt:lpstr>PowerPoint Presentation</vt:lpstr>
      <vt:lpstr>MULTILINGUAL REGION</vt:lpstr>
      <vt:lpstr>PowerPoint Presentation</vt:lpstr>
      <vt:lpstr>PowerPoint Presentation</vt:lpstr>
      <vt:lpstr>PowerPoint Presentation</vt:lpstr>
      <vt:lpstr>PowerPoint Presentation</vt:lpstr>
      <vt:lpstr>WRITING SYSYEMS</vt:lpstr>
      <vt:lpstr>SHIFTING SANDS</vt:lpstr>
      <vt:lpstr>PowerPoint Presentation</vt:lpstr>
      <vt:lpstr>Summary</vt:lpstr>
      <vt:lpstr>Neuroscience of bilingualism</vt:lpstr>
      <vt:lpstr>Cognition and Language</vt:lpstr>
      <vt:lpstr>Translation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1.8 billion people (25%)</dc:title>
  <dc:creator>Administrator</dc:creator>
  <cp:lastModifiedBy>Administrator</cp:lastModifiedBy>
  <cp:revision>185</cp:revision>
  <cp:lastPrinted>2015-02-24T19:55:50Z</cp:lastPrinted>
  <dcterms:created xsi:type="dcterms:W3CDTF">2015-02-23T14:43:22Z</dcterms:created>
  <dcterms:modified xsi:type="dcterms:W3CDTF">2015-05-20T06:55:13Z</dcterms:modified>
</cp:coreProperties>
</file>